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Garet Bold" charset="1" panose="00000000000000000000"/>
      <p:regular r:id="rId17"/>
    </p:embeddedFont>
    <p:embeddedFont>
      <p:font typeface="Garet" charset="1" panose="00000000000000000000"/>
      <p:regular r:id="rId18"/>
    </p:embeddedFont>
    <p:embeddedFont>
      <p:font typeface="Aileron" charset="1" panose="00000500000000000000"/>
      <p:regular r:id="rId19"/>
    </p:embeddedFont>
    <p:embeddedFont>
      <p:font typeface="Aileron Bold"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702273" y="1205328"/>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322279" y="-1678670"/>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1522930" y="1205328"/>
            <a:ext cx="5736370" cy="7320194"/>
          </a:xfrm>
          <a:custGeom>
            <a:avLst/>
            <a:gdLst/>
            <a:ahLst/>
            <a:cxnLst/>
            <a:rect r="r" b="b" t="t" l="l"/>
            <a:pathLst>
              <a:path h="7320194" w="5736370">
                <a:moveTo>
                  <a:pt x="0" y="0"/>
                </a:moveTo>
                <a:lnTo>
                  <a:pt x="5736370" y="0"/>
                </a:lnTo>
                <a:lnTo>
                  <a:pt x="5736370" y="7320194"/>
                </a:lnTo>
                <a:lnTo>
                  <a:pt x="0" y="7320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786467" y="6125463"/>
            <a:ext cx="4139590" cy="2664390"/>
          </a:xfrm>
          <a:custGeom>
            <a:avLst/>
            <a:gdLst/>
            <a:ahLst/>
            <a:cxnLst/>
            <a:rect r="r" b="b" t="t" l="l"/>
            <a:pathLst>
              <a:path h="2664390" w="4139590">
                <a:moveTo>
                  <a:pt x="0" y="0"/>
                </a:moveTo>
                <a:lnTo>
                  <a:pt x="4139590" y="0"/>
                </a:lnTo>
                <a:lnTo>
                  <a:pt x="4139590" y="2664391"/>
                </a:lnTo>
                <a:lnTo>
                  <a:pt x="0" y="2664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702273" y="3108969"/>
            <a:ext cx="7972227" cy="1708151"/>
          </a:xfrm>
          <a:prstGeom prst="rect">
            <a:avLst/>
          </a:prstGeom>
        </p:spPr>
        <p:txBody>
          <a:bodyPr anchor="t" rtlCol="false" tIns="0" lIns="0" bIns="0" rIns="0">
            <a:spAutoFit/>
          </a:bodyPr>
          <a:lstStyle/>
          <a:p>
            <a:pPr algn="l">
              <a:lnSpc>
                <a:spcPts val="13999"/>
              </a:lnSpc>
            </a:pPr>
            <a:r>
              <a:rPr lang="en-US" sz="9999" b="true">
                <a:solidFill>
                  <a:srgbClr val="FE6544"/>
                </a:solidFill>
                <a:latin typeface="Garet Bold"/>
                <a:ea typeface="Garet Bold"/>
                <a:cs typeface="Garet Bold"/>
                <a:sym typeface="Garet Bold"/>
              </a:rPr>
              <a:t>TYPES OF</a:t>
            </a:r>
          </a:p>
        </p:txBody>
      </p:sp>
      <p:sp>
        <p:nvSpPr>
          <p:cNvPr name="TextBox 10" id="10"/>
          <p:cNvSpPr txBox="true"/>
          <p:nvPr/>
        </p:nvSpPr>
        <p:spPr>
          <a:xfrm rot="0">
            <a:off x="1702273" y="4523140"/>
            <a:ext cx="7715964" cy="1377206"/>
          </a:xfrm>
          <a:prstGeom prst="rect">
            <a:avLst/>
          </a:prstGeom>
        </p:spPr>
        <p:txBody>
          <a:bodyPr anchor="t" rtlCol="false" tIns="0" lIns="0" bIns="0" rIns="0">
            <a:spAutoFit/>
          </a:bodyPr>
          <a:lstStyle/>
          <a:p>
            <a:pPr algn="l">
              <a:lnSpc>
                <a:spcPts val="11240"/>
              </a:lnSpc>
            </a:pPr>
            <a:r>
              <a:rPr lang="en-US" sz="8029">
                <a:solidFill>
                  <a:srgbClr val="F5F5F5"/>
                </a:solidFill>
                <a:latin typeface="Garet"/>
                <a:ea typeface="Garet"/>
                <a:cs typeface="Garet"/>
                <a:sym typeface="Garet"/>
              </a:rPr>
              <a:t>COMPUTERS</a:t>
            </a:r>
          </a:p>
        </p:txBody>
      </p:sp>
      <p:sp>
        <p:nvSpPr>
          <p:cNvPr name="TextBox 11" id="11"/>
          <p:cNvSpPr txBox="true"/>
          <p:nvPr/>
        </p:nvSpPr>
        <p:spPr>
          <a:xfrm rot="0">
            <a:off x="1702273" y="6028090"/>
            <a:ext cx="6024747" cy="422275"/>
          </a:xfrm>
          <a:prstGeom prst="rect">
            <a:avLst/>
          </a:prstGeom>
        </p:spPr>
        <p:txBody>
          <a:bodyPr anchor="t" rtlCol="false" tIns="0" lIns="0" bIns="0" rIns="0">
            <a:spAutoFit/>
          </a:bodyPr>
          <a:lstStyle/>
          <a:p>
            <a:pPr algn="l">
              <a:lnSpc>
                <a:spcPts val="3499"/>
              </a:lnSpc>
            </a:pPr>
            <a:r>
              <a:rPr lang="en-US" sz="2499">
                <a:solidFill>
                  <a:srgbClr val="F5F5F5"/>
                </a:solidFill>
                <a:latin typeface="Aileron"/>
                <a:ea typeface="Aileron"/>
                <a:cs typeface="Aileron"/>
                <a:sym typeface="Aileron"/>
              </a:rPr>
              <a:t>By: Siaton, Charles Andre | BSIT-1</a:t>
            </a:r>
          </a:p>
        </p:txBody>
      </p:sp>
      <p:sp>
        <p:nvSpPr>
          <p:cNvPr name="Freeform 12" id="12"/>
          <p:cNvSpPr/>
          <p:nvPr/>
        </p:nvSpPr>
        <p:spPr>
          <a:xfrm flipH="false" flipV="false" rot="0">
            <a:off x="-1214213" y="1028700"/>
            <a:ext cx="2428427" cy="824816"/>
          </a:xfrm>
          <a:custGeom>
            <a:avLst/>
            <a:gdLst/>
            <a:ahLst/>
            <a:cxnLst/>
            <a:rect r="r" b="b" t="t" l="l"/>
            <a:pathLst>
              <a:path h="824816" w="2428427">
                <a:moveTo>
                  <a:pt x="0" y="0"/>
                </a:moveTo>
                <a:lnTo>
                  <a:pt x="2428426" y="0"/>
                </a:lnTo>
                <a:lnTo>
                  <a:pt x="2428426" y="824816"/>
                </a:lnTo>
                <a:lnTo>
                  <a:pt x="0" y="8248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741667" y="1194562"/>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35960" y="-3779318"/>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21053" y="710057"/>
            <a:ext cx="5413765" cy="978535"/>
          </a:xfrm>
          <a:prstGeom prst="rect">
            <a:avLst/>
          </a:prstGeom>
        </p:spPr>
        <p:txBody>
          <a:bodyPr anchor="t" rtlCol="false" tIns="0" lIns="0" bIns="0" rIns="0">
            <a:spAutoFit/>
          </a:bodyPr>
          <a:lstStyle/>
          <a:p>
            <a:pPr algn="l">
              <a:lnSpc>
                <a:spcPts val="7670"/>
              </a:lnSpc>
            </a:pPr>
            <a:r>
              <a:rPr lang="en-US" sz="6500" b="true">
                <a:solidFill>
                  <a:srgbClr val="FE6544"/>
                </a:solidFill>
                <a:latin typeface="Garet Bold"/>
                <a:ea typeface="Garet Bold"/>
                <a:cs typeface="Garet Bold"/>
                <a:sym typeface="Garet Bold"/>
              </a:rPr>
              <a:t>References</a:t>
            </a:r>
          </a:p>
        </p:txBody>
      </p:sp>
      <p:sp>
        <p:nvSpPr>
          <p:cNvPr name="TextBox 8" id="8"/>
          <p:cNvSpPr txBox="true"/>
          <p:nvPr/>
        </p:nvSpPr>
        <p:spPr>
          <a:xfrm rot="0">
            <a:off x="1028700" y="2036277"/>
            <a:ext cx="16230600" cy="6023947"/>
          </a:xfrm>
          <a:prstGeom prst="rect">
            <a:avLst/>
          </a:prstGeom>
        </p:spPr>
        <p:txBody>
          <a:bodyPr anchor="t" rtlCol="false" tIns="0" lIns="0" bIns="0" rIns="0">
            <a:spAutoFit/>
          </a:bodyPr>
          <a:lstStyle/>
          <a:p>
            <a:pPr algn="l">
              <a:lnSpc>
                <a:spcPts val="3898"/>
              </a:lnSpc>
            </a:pPr>
            <a:r>
              <a:rPr lang="en-US" sz="1559">
                <a:solidFill>
                  <a:srgbClr val="F5F5F5"/>
                </a:solidFill>
                <a:latin typeface="Aileron"/>
                <a:ea typeface="Aileron"/>
                <a:cs typeface="Aileron"/>
                <a:sym typeface="Aileron"/>
              </a:rPr>
              <a:t>IBM. (2024)</a:t>
            </a:r>
            <a:r>
              <a:rPr lang="en-US" sz="1559">
                <a:solidFill>
                  <a:srgbClr val="F5F5F5"/>
                </a:solidFill>
                <a:latin typeface="Aileron"/>
                <a:ea typeface="Aileron"/>
                <a:cs typeface="Aileron"/>
                <a:sym typeface="Aileron"/>
              </a:rPr>
              <a:t>. What is a mainframe? Retrieved from https://www.ibm.com/topics/mainframe</a:t>
            </a:r>
          </a:p>
          <a:p>
            <a:pPr algn="l">
              <a:lnSpc>
                <a:spcPts val="3898"/>
              </a:lnSpc>
            </a:pPr>
            <a:r>
              <a:rPr lang="en-US" sz="1559">
                <a:solidFill>
                  <a:srgbClr val="F5F5F5"/>
                </a:solidFill>
                <a:latin typeface="Aileron"/>
                <a:ea typeface="Aileron"/>
                <a:cs typeface="Aileron"/>
                <a:sym typeface="Aileron"/>
              </a:rPr>
              <a:t>Wikipedia contributors. (2024). Mainframe computer. In Wikipedia, The Free Encyclopedia. Retrieved from https://en.wikipedia.org/wiki/Mainframe_computer</a:t>
            </a:r>
          </a:p>
          <a:p>
            <a:pPr algn="l">
              <a:lnSpc>
                <a:spcPts val="3898"/>
              </a:lnSpc>
            </a:pPr>
            <a:r>
              <a:rPr lang="en-US" sz="1559">
                <a:solidFill>
                  <a:srgbClr val="F5F5F5"/>
                </a:solidFill>
                <a:latin typeface="Aileron"/>
                <a:ea typeface="Aileron"/>
                <a:cs typeface="Aileron"/>
                <a:sym typeface="Aileron"/>
              </a:rPr>
              <a:t>ZDNet. (2024). The best mini PCs of 2024: Expert recommended. Retrieved from https://www.zdnet.com/article/best-mini-pc/</a:t>
            </a:r>
          </a:p>
          <a:p>
            <a:pPr algn="l">
              <a:lnSpc>
                <a:spcPts val="3898"/>
              </a:lnSpc>
            </a:pPr>
            <a:r>
              <a:rPr lang="en-US" sz="1559">
                <a:solidFill>
                  <a:srgbClr val="F5F5F5"/>
                </a:solidFill>
                <a:latin typeface="Aileron"/>
                <a:ea typeface="Aileron"/>
                <a:cs typeface="Aileron"/>
                <a:sym typeface="Aileron"/>
              </a:rPr>
              <a:t>Tom's Guide. (2024). The best mini PCs in 2024 tested and reviewed. Retrieved from https://www.tomsguide.com/us/best-mini-pc.html</a:t>
            </a:r>
          </a:p>
          <a:p>
            <a:pPr algn="l">
              <a:lnSpc>
                <a:spcPts val="3898"/>
              </a:lnSpc>
            </a:pPr>
            <a:r>
              <a:rPr lang="en-US" sz="1559">
                <a:solidFill>
                  <a:srgbClr val="F5F5F5"/>
                </a:solidFill>
                <a:latin typeface="Aileron"/>
                <a:ea typeface="Aileron"/>
                <a:cs typeface="Aileron"/>
                <a:sym typeface="Aileron"/>
              </a:rPr>
              <a:t>ServerWatch. (2023). What is a server? Retrieved from https://www.serverwatch.com/guides/what-is-a-server/</a:t>
            </a:r>
          </a:p>
          <a:p>
            <a:pPr algn="l">
              <a:lnSpc>
                <a:spcPts val="3898"/>
              </a:lnSpc>
            </a:pPr>
            <a:r>
              <a:rPr lang="en-US" sz="1559">
                <a:solidFill>
                  <a:srgbClr val="F5F5F5"/>
                </a:solidFill>
                <a:latin typeface="Aileron"/>
                <a:ea typeface="Aileron"/>
                <a:cs typeface="Aileron"/>
                <a:sym typeface="Aileron"/>
              </a:rPr>
              <a:t>S</a:t>
            </a:r>
            <a:r>
              <a:rPr lang="en-US" sz="1559">
                <a:solidFill>
                  <a:srgbClr val="F5F5F5"/>
                </a:solidFill>
                <a:latin typeface="Aileron"/>
                <a:ea typeface="Aileron"/>
                <a:cs typeface="Aileron"/>
                <a:sym typeface="Aileron"/>
              </a:rPr>
              <a:t>ummit Hosting. (2024). The 3 major server resources: Explained. Retrieved from https://www.summithosting.com/server-resources-explained/</a:t>
            </a:r>
          </a:p>
          <a:p>
            <a:pPr algn="l">
              <a:lnSpc>
                <a:spcPts val="3898"/>
              </a:lnSpc>
            </a:pPr>
            <a:r>
              <a:rPr lang="en-US" sz="1559">
                <a:solidFill>
                  <a:srgbClr val="F5F5F5"/>
                </a:solidFill>
                <a:latin typeface="Aileron"/>
                <a:ea typeface="Aileron"/>
                <a:cs typeface="Aileron"/>
                <a:sym typeface="Aileron"/>
              </a:rPr>
              <a:t>D</a:t>
            </a:r>
            <a:r>
              <a:rPr lang="en-US" sz="1559">
                <a:solidFill>
                  <a:srgbClr val="F5F5F5"/>
                </a:solidFill>
                <a:latin typeface="Aileron"/>
                <a:ea typeface="Aileron"/>
                <a:cs typeface="Aileron"/>
                <a:sym typeface="Aileron"/>
              </a:rPr>
              <a:t>igitalOcean. (2024). What is a server? Retrieved from https://www.digitalocean.com/community/tutorials/what-is-a-server</a:t>
            </a:r>
          </a:p>
          <a:p>
            <a:pPr algn="l">
              <a:lnSpc>
                <a:spcPts val="3898"/>
              </a:lnSpc>
            </a:pPr>
            <a:r>
              <a:rPr lang="en-US" sz="1559">
                <a:solidFill>
                  <a:srgbClr val="F5F5F5"/>
                </a:solidFill>
                <a:latin typeface="Aileron"/>
                <a:ea typeface="Aileron"/>
                <a:cs typeface="Aileron"/>
                <a:sym typeface="Aileron"/>
              </a:rPr>
              <a:t>SoftwareLab. (2024). What is a server? Everything you need to know. Retrieved from https://softwarelab.org/blog/what-is-a-server/</a:t>
            </a:r>
          </a:p>
          <a:p>
            <a:pPr algn="l">
              <a:lnSpc>
                <a:spcPts val="3898"/>
              </a:lnSpc>
            </a:pPr>
            <a:r>
              <a:rPr lang="en-US" sz="1559">
                <a:solidFill>
                  <a:srgbClr val="F5F5F5"/>
                </a:solidFill>
                <a:latin typeface="Aileron"/>
                <a:ea typeface="Aileron"/>
                <a:cs typeface="Aileron"/>
                <a:sym typeface="Aileron"/>
              </a:rPr>
              <a:t>TechRadar. (2024). Best mini PC of 2024: Top picks for every budget. Retrieved from https://www.techradar.com/best/mini-pcs</a:t>
            </a:r>
          </a:p>
          <a:p>
            <a:pPr algn="l">
              <a:lnSpc>
                <a:spcPts val="3898"/>
              </a:lnSpc>
            </a:pPr>
            <a:r>
              <a:rPr lang="en-US" sz="1559">
                <a:solidFill>
                  <a:srgbClr val="F5F5F5"/>
                </a:solidFill>
                <a:latin typeface="Aileron"/>
                <a:ea typeface="Aileron"/>
                <a:cs typeface="Aileron"/>
                <a:sym typeface="Aileron"/>
              </a:rPr>
              <a:t>mvix.com. (2024). A deep dive into the components of mini PCs. Retrieved from https://mvix.com/blog/mini-pc-components/</a:t>
            </a:r>
          </a:p>
          <a:p>
            <a:pPr algn="l">
              <a:lnSpc>
                <a:spcPts val="3898"/>
              </a:lnSpc>
            </a:pPr>
            <a:r>
              <a:rPr lang="en-US" sz="1559">
                <a:solidFill>
                  <a:srgbClr val="F5F5F5"/>
                </a:solidFill>
                <a:latin typeface="Aileron"/>
                <a:ea typeface="Aileron"/>
                <a:cs typeface="Aileron"/>
                <a:sym typeface="Aileron"/>
              </a:rPr>
              <a:t>Parmar, D. (2024, July 4). Top 12 mini computers for portability and performance. Geekflare. Retrieved from https://geekflare.com/consumer-tech/top-mini-computers/?form=MG0AV3</a:t>
            </a:r>
          </a:p>
          <a:p>
            <a:pPr algn="l">
              <a:lnSpc>
                <a:spcPts val="3898"/>
              </a:lnSpc>
            </a:pPr>
            <a:r>
              <a:rPr lang="en-US" sz="1559">
                <a:solidFill>
                  <a:srgbClr val="F5F5F5"/>
                </a:solidFill>
                <a:latin typeface="Aileron"/>
                <a:ea typeface="Aileron"/>
                <a:cs typeface="Aileron"/>
                <a:sym typeface="Aileron"/>
              </a:rPr>
              <a:t>Bitner, J., Brookes, T., &amp; Damnjanovic, G. (2024, September 2). The best mini PCs of 2024. How-To Geek.</a:t>
            </a:r>
          </a:p>
          <a:p>
            <a:pPr algn="l">
              <a:lnSpc>
                <a:spcPts val="39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grpSp>
        <p:nvGrpSpPr>
          <p:cNvPr name="Group 2" id="2"/>
          <p:cNvGrpSpPr/>
          <p:nvPr/>
        </p:nvGrpSpPr>
        <p:grpSpPr>
          <a:xfrm rot="0">
            <a:off x="1949698" y="-1921798"/>
            <a:ext cx="14130596" cy="1413059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7530" y="979413"/>
            <a:ext cx="2428427" cy="824816"/>
          </a:xfrm>
          <a:custGeom>
            <a:avLst/>
            <a:gdLst/>
            <a:ahLst/>
            <a:cxnLst/>
            <a:rect r="r" b="b" t="t" l="l"/>
            <a:pathLst>
              <a:path h="824816" w="2428427">
                <a:moveTo>
                  <a:pt x="0" y="0"/>
                </a:moveTo>
                <a:lnTo>
                  <a:pt x="2428427" y="0"/>
                </a:lnTo>
                <a:lnTo>
                  <a:pt x="2428427" y="824815"/>
                </a:lnTo>
                <a:lnTo>
                  <a:pt x="0" y="824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318920" y="2965087"/>
            <a:ext cx="5650161" cy="1708151"/>
          </a:xfrm>
          <a:prstGeom prst="rect">
            <a:avLst/>
          </a:prstGeom>
        </p:spPr>
        <p:txBody>
          <a:bodyPr anchor="t" rtlCol="false" tIns="0" lIns="0" bIns="0" rIns="0">
            <a:spAutoFit/>
          </a:bodyPr>
          <a:lstStyle/>
          <a:p>
            <a:pPr algn="ctr">
              <a:lnSpc>
                <a:spcPts val="13999"/>
              </a:lnSpc>
            </a:pPr>
            <a:r>
              <a:rPr lang="en-US" sz="9999" b="true">
                <a:solidFill>
                  <a:srgbClr val="FE6544"/>
                </a:solidFill>
                <a:latin typeface="Garet Bold"/>
                <a:ea typeface="Garet Bold"/>
                <a:cs typeface="Garet Bold"/>
                <a:sym typeface="Garet Bold"/>
              </a:rPr>
              <a:t>Thanks</a:t>
            </a:r>
          </a:p>
        </p:txBody>
      </p:sp>
      <p:sp>
        <p:nvSpPr>
          <p:cNvPr name="TextBox 8" id="8"/>
          <p:cNvSpPr txBox="true"/>
          <p:nvPr/>
        </p:nvSpPr>
        <p:spPr>
          <a:xfrm rot="0">
            <a:off x="6470475" y="4334981"/>
            <a:ext cx="5347051" cy="2796431"/>
          </a:xfrm>
          <a:prstGeom prst="rect">
            <a:avLst/>
          </a:prstGeom>
        </p:spPr>
        <p:txBody>
          <a:bodyPr anchor="t" rtlCol="false" tIns="0" lIns="0" bIns="0" rIns="0">
            <a:spAutoFit/>
          </a:bodyPr>
          <a:lstStyle/>
          <a:p>
            <a:pPr algn="ctr">
              <a:lnSpc>
                <a:spcPts val="11240"/>
              </a:lnSpc>
            </a:pPr>
            <a:r>
              <a:rPr lang="en-US" sz="8029">
                <a:solidFill>
                  <a:srgbClr val="FFFFFF"/>
                </a:solidFill>
                <a:latin typeface="Garet"/>
                <a:ea typeface="Garet"/>
                <a:cs typeface="Garet"/>
                <a:sym typeface="Garet"/>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6139571" y="1194562"/>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62819" y="1545676"/>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true" flipV="false" rot="0">
            <a:off x="1508515" y="1028700"/>
            <a:ext cx="695155" cy="775528"/>
          </a:xfrm>
          <a:custGeom>
            <a:avLst/>
            <a:gdLst/>
            <a:ahLst/>
            <a:cxnLst/>
            <a:rect r="r" b="b" t="t" l="l"/>
            <a:pathLst>
              <a:path h="775528" w="695155">
                <a:moveTo>
                  <a:pt x="695155" y="0"/>
                </a:moveTo>
                <a:lnTo>
                  <a:pt x="0" y="0"/>
                </a:lnTo>
                <a:lnTo>
                  <a:pt x="0" y="775528"/>
                </a:lnTo>
                <a:lnTo>
                  <a:pt x="695155" y="775528"/>
                </a:lnTo>
                <a:lnTo>
                  <a:pt x="69515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788485" y="2450025"/>
            <a:ext cx="7665174" cy="5748880"/>
          </a:xfrm>
          <a:custGeom>
            <a:avLst/>
            <a:gdLst/>
            <a:ahLst/>
            <a:cxnLst/>
            <a:rect r="r" b="b" t="t" l="l"/>
            <a:pathLst>
              <a:path h="5748880" w="7665174">
                <a:moveTo>
                  <a:pt x="0" y="0"/>
                </a:moveTo>
                <a:lnTo>
                  <a:pt x="7665174" y="0"/>
                </a:lnTo>
                <a:lnTo>
                  <a:pt x="7665174" y="5748880"/>
                </a:lnTo>
                <a:lnTo>
                  <a:pt x="0" y="5748880"/>
                </a:lnTo>
                <a:lnTo>
                  <a:pt x="0" y="0"/>
                </a:lnTo>
                <a:close/>
              </a:path>
            </a:pathLst>
          </a:custGeom>
          <a:blipFill>
            <a:blip r:embed="rId6"/>
            <a:stretch>
              <a:fillRect l="0" t="0" r="0" b="0"/>
            </a:stretch>
          </a:blipFill>
        </p:spPr>
      </p:sp>
      <p:sp>
        <p:nvSpPr>
          <p:cNvPr name="TextBox 8" id="8"/>
          <p:cNvSpPr txBox="true"/>
          <p:nvPr/>
        </p:nvSpPr>
        <p:spPr>
          <a:xfrm rot="0">
            <a:off x="2203670" y="1670878"/>
            <a:ext cx="6250729" cy="1120775"/>
          </a:xfrm>
          <a:prstGeom prst="rect">
            <a:avLst/>
          </a:prstGeom>
        </p:spPr>
        <p:txBody>
          <a:bodyPr anchor="t" rtlCol="false" tIns="0" lIns="0" bIns="0" rIns="0">
            <a:spAutoFit/>
          </a:bodyPr>
          <a:lstStyle/>
          <a:p>
            <a:pPr algn="l">
              <a:lnSpc>
                <a:spcPts val="9100"/>
              </a:lnSpc>
            </a:pPr>
            <a:r>
              <a:rPr lang="en-US" sz="6500" b="true">
                <a:solidFill>
                  <a:srgbClr val="FE6544"/>
                </a:solidFill>
                <a:latin typeface="Garet Bold"/>
                <a:ea typeface="Garet Bold"/>
                <a:cs typeface="Garet Bold"/>
                <a:sym typeface="Garet Bold"/>
              </a:rPr>
              <a:t>Introduction</a:t>
            </a:r>
          </a:p>
        </p:txBody>
      </p:sp>
      <p:sp>
        <p:nvSpPr>
          <p:cNvPr name="TextBox 9" id="9"/>
          <p:cNvSpPr txBox="true"/>
          <p:nvPr/>
        </p:nvSpPr>
        <p:spPr>
          <a:xfrm rot="0">
            <a:off x="2203670" y="2744028"/>
            <a:ext cx="5536790" cy="5988050"/>
          </a:xfrm>
          <a:prstGeom prst="rect">
            <a:avLst/>
          </a:prstGeom>
        </p:spPr>
        <p:txBody>
          <a:bodyPr anchor="t" rtlCol="false" tIns="0" lIns="0" bIns="0" rIns="0">
            <a:spAutoFit/>
          </a:bodyPr>
          <a:lstStyle/>
          <a:p>
            <a:pPr algn="just">
              <a:lnSpc>
                <a:spcPts val="2800"/>
              </a:lnSpc>
            </a:pPr>
            <a:r>
              <a:rPr lang="en-US" sz="2000">
                <a:solidFill>
                  <a:srgbClr val="F5F5F5"/>
                </a:solidFill>
                <a:latin typeface="Aileron"/>
                <a:ea typeface="Aileron"/>
                <a:cs typeface="Aileron"/>
                <a:sym typeface="Aileron"/>
              </a:rPr>
              <a:t>This portfolio presents a comparative study on various types of computers, exploring their unique features, capabilities, and suitable applications. It highlights the distinctions among mainframe computers, mini computers, servers, workstations, and microcomputers, providing insights into their processor speeds, memory sizes, energy usage, and common use cases. By understanding these differences, users can make informed choices that align with their specific computing needs, whether it's for high-volume transaction processing or general everyday tasks. Additionally, the portfolio includes detailed examples and specifications for each computer type, ensuring a comprehensive understanding of modern computing technology.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741667" y="1194562"/>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35960" y="-3779318"/>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742383" y="2230798"/>
            <a:ext cx="8743570" cy="5825403"/>
          </a:xfrm>
          <a:custGeom>
            <a:avLst/>
            <a:gdLst/>
            <a:ahLst/>
            <a:cxnLst/>
            <a:rect r="r" b="b" t="t" l="l"/>
            <a:pathLst>
              <a:path h="5825403" w="8743570">
                <a:moveTo>
                  <a:pt x="0" y="0"/>
                </a:moveTo>
                <a:lnTo>
                  <a:pt x="8743569" y="0"/>
                </a:lnTo>
                <a:lnTo>
                  <a:pt x="8743569" y="5825404"/>
                </a:lnTo>
                <a:lnTo>
                  <a:pt x="0" y="5825404"/>
                </a:lnTo>
                <a:lnTo>
                  <a:pt x="0" y="0"/>
                </a:lnTo>
                <a:close/>
              </a:path>
            </a:pathLst>
          </a:custGeom>
          <a:blipFill>
            <a:blip r:embed="rId6"/>
            <a:stretch>
              <a:fillRect l="0" t="0" r="0" b="0"/>
            </a:stretch>
          </a:blipFill>
        </p:spPr>
      </p:sp>
      <p:sp>
        <p:nvSpPr>
          <p:cNvPr name="TextBox 8" id="8"/>
          <p:cNvSpPr txBox="true"/>
          <p:nvPr/>
        </p:nvSpPr>
        <p:spPr>
          <a:xfrm rot="0">
            <a:off x="1741667" y="1555201"/>
            <a:ext cx="5059550" cy="1950085"/>
          </a:xfrm>
          <a:prstGeom prst="rect">
            <a:avLst/>
          </a:prstGeom>
        </p:spPr>
        <p:txBody>
          <a:bodyPr anchor="t" rtlCol="false" tIns="0" lIns="0" bIns="0" rIns="0">
            <a:spAutoFit/>
          </a:bodyPr>
          <a:lstStyle/>
          <a:p>
            <a:pPr algn="l">
              <a:lnSpc>
                <a:spcPts val="7670"/>
              </a:lnSpc>
            </a:pPr>
            <a:r>
              <a:rPr lang="en-US" sz="6500" b="true">
                <a:solidFill>
                  <a:srgbClr val="FE6544"/>
                </a:solidFill>
                <a:latin typeface="Garet Bold"/>
                <a:ea typeface="Garet Bold"/>
                <a:cs typeface="Garet Bold"/>
                <a:sym typeface="Garet Bold"/>
              </a:rPr>
              <a:t>Super Computers</a:t>
            </a:r>
          </a:p>
        </p:txBody>
      </p:sp>
      <p:sp>
        <p:nvSpPr>
          <p:cNvPr name="TextBox 9" id="9"/>
          <p:cNvSpPr txBox="true"/>
          <p:nvPr/>
        </p:nvSpPr>
        <p:spPr>
          <a:xfrm rot="0">
            <a:off x="1741667" y="3361982"/>
            <a:ext cx="6731989" cy="6340475"/>
          </a:xfrm>
          <a:prstGeom prst="rect">
            <a:avLst/>
          </a:prstGeom>
        </p:spPr>
        <p:txBody>
          <a:bodyPr anchor="t" rtlCol="false" tIns="0" lIns="0" bIns="0" rIns="0">
            <a:spAutoFit/>
          </a:bodyPr>
          <a:lstStyle/>
          <a:p>
            <a:pPr algn="just">
              <a:lnSpc>
                <a:spcPts val="2800"/>
              </a:lnSpc>
            </a:pPr>
            <a:r>
              <a:rPr lang="en-US" sz="2000">
                <a:solidFill>
                  <a:srgbClr val="F5F5F5"/>
                </a:solidFill>
                <a:latin typeface="Aileron"/>
                <a:ea typeface="Aileron"/>
                <a:cs typeface="Aileron"/>
                <a:sym typeface="Aileron"/>
              </a:rPr>
              <a:t>Supercomputers are powerful machines designed for complex calculations at high speeds. They excel in processing vast amounts of data, making them essential for scientific research, weather forecasting, and simulations. Their architecture includes thousands of processors and significant memory capacity, enabling them to handle demanding tasks like climate modeling and molecular simulations.</a:t>
            </a:r>
          </a:p>
          <a:p>
            <a:pPr algn="just">
              <a:lnSpc>
                <a:spcPts val="2800"/>
              </a:lnSpc>
            </a:pPr>
          </a:p>
          <a:p>
            <a:pPr algn="just">
              <a:lnSpc>
                <a:spcPts val="2800"/>
              </a:lnSpc>
            </a:pPr>
            <a:r>
              <a:rPr lang="en-US" sz="2000">
                <a:solidFill>
                  <a:srgbClr val="F5F5F5"/>
                </a:solidFill>
                <a:latin typeface="Aileron"/>
                <a:ea typeface="Aileron"/>
                <a:cs typeface="Aileron"/>
                <a:sym typeface="Aileron"/>
              </a:rPr>
              <a:t>Example: IBM Summit</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Build: High-performance architecture with numerous nodes</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CPU: Power9 CPU with up to 3.1 GHz, 22 cores per chip</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Memory: 2.4 PB of memory</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Processing Speed: 200 petaflops</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Usage: Scientific modeling, genomics, climate research, artificial intelligence</a:t>
            </a:r>
          </a:p>
          <a:p>
            <a:pPr algn="just">
              <a:lnSpc>
                <a:spcPts val="2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741667" y="1194562"/>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35960" y="-3779318"/>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819302" y="1981549"/>
            <a:ext cx="7545189" cy="6678117"/>
          </a:xfrm>
          <a:custGeom>
            <a:avLst/>
            <a:gdLst/>
            <a:ahLst/>
            <a:cxnLst/>
            <a:rect r="r" b="b" t="t" l="l"/>
            <a:pathLst>
              <a:path h="6678117" w="7545189">
                <a:moveTo>
                  <a:pt x="0" y="0"/>
                </a:moveTo>
                <a:lnTo>
                  <a:pt x="7545189" y="0"/>
                </a:lnTo>
                <a:lnTo>
                  <a:pt x="7545189" y="6678117"/>
                </a:lnTo>
                <a:lnTo>
                  <a:pt x="0" y="6678117"/>
                </a:lnTo>
                <a:lnTo>
                  <a:pt x="0" y="0"/>
                </a:lnTo>
                <a:close/>
              </a:path>
            </a:pathLst>
          </a:custGeom>
          <a:blipFill>
            <a:blip r:embed="rId6"/>
            <a:stretch>
              <a:fillRect l="-40542" t="0" r="-39627" b="0"/>
            </a:stretch>
          </a:blipFill>
        </p:spPr>
      </p:sp>
      <p:sp>
        <p:nvSpPr>
          <p:cNvPr name="TextBox 8" id="8"/>
          <p:cNvSpPr txBox="true"/>
          <p:nvPr/>
        </p:nvSpPr>
        <p:spPr>
          <a:xfrm rot="0">
            <a:off x="1741667" y="1636630"/>
            <a:ext cx="5059550" cy="1950085"/>
          </a:xfrm>
          <a:prstGeom prst="rect">
            <a:avLst/>
          </a:prstGeom>
        </p:spPr>
        <p:txBody>
          <a:bodyPr anchor="t" rtlCol="false" tIns="0" lIns="0" bIns="0" rIns="0">
            <a:spAutoFit/>
          </a:bodyPr>
          <a:lstStyle/>
          <a:p>
            <a:pPr algn="l">
              <a:lnSpc>
                <a:spcPts val="7670"/>
              </a:lnSpc>
            </a:pPr>
            <a:r>
              <a:rPr lang="en-US" sz="6500" b="true">
                <a:solidFill>
                  <a:srgbClr val="FE6544"/>
                </a:solidFill>
                <a:latin typeface="Garet Bold"/>
                <a:ea typeface="Garet Bold"/>
                <a:cs typeface="Garet Bold"/>
                <a:sym typeface="Garet Bold"/>
              </a:rPr>
              <a:t>Mainframe Computers</a:t>
            </a:r>
          </a:p>
        </p:txBody>
      </p:sp>
      <p:sp>
        <p:nvSpPr>
          <p:cNvPr name="TextBox 9" id="9"/>
          <p:cNvSpPr txBox="true"/>
          <p:nvPr/>
        </p:nvSpPr>
        <p:spPr>
          <a:xfrm rot="0">
            <a:off x="1741667" y="3539090"/>
            <a:ext cx="5743137" cy="5635625"/>
          </a:xfrm>
          <a:prstGeom prst="rect">
            <a:avLst/>
          </a:prstGeom>
        </p:spPr>
        <p:txBody>
          <a:bodyPr anchor="t" rtlCol="false" tIns="0" lIns="0" bIns="0" rIns="0">
            <a:spAutoFit/>
          </a:bodyPr>
          <a:lstStyle/>
          <a:p>
            <a:pPr algn="just">
              <a:lnSpc>
                <a:spcPts val="2800"/>
              </a:lnSpc>
            </a:pPr>
            <a:r>
              <a:rPr lang="en-US" sz="2000">
                <a:solidFill>
                  <a:srgbClr val="F5F5F5"/>
                </a:solidFill>
                <a:latin typeface="Aileron"/>
                <a:ea typeface="Aileron"/>
                <a:cs typeface="Aileron"/>
                <a:sym typeface="Aileron"/>
              </a:rPr>
              <a:t>Mainframe computers are designed to manage high transaction volumes, making them essential for industries such as banking. With their robust processing power, they handle large-scale operations effectively, ensuring swift and reliable transaction processing.</a:t>
            </a:r>
          </a:p>
          <a:p>
            <a:pPr algn="just">
              <a:lnSpc>
                <a:spcPts val="2800"/>
              </a:lnSpc>
            </a:pPr>
          </a:p>
          <a:p>
            <a:pPr algn="just">
              <a:lnSpc>
                <a:spcPts val="2800"/>
              </a:lnSpc>
            </a:pPr>
            <a:r>
              <a:rPr lang="en-US" sz="2000" b="true">
                <a:solidFill>
                  <a:srgbClr val="F5F5F5"/>
                </a:solidFill>
                <a:latin typeface="Aileron Bold"/>
                <a:ea typeface="Aileron Bold"/>
                <a:cs typeface="Aileron Bold"/>
                <a:sym typeface="Aileron Bold"/>
              </a:rPr>
              <a:t>Example: IBM z16</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Build: 19-inch rack</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CPU: Up to 5.2 GHz</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Memory: Up to 40 TB RAM</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Calculating Power: 2,000 MIPS, enhanced performance for transactions</a:t>
            </a:r>
          </a:p>
          <a:p>
            <a:pPr algn="just" marL="431802" indent="-215901" lvl="1">
              <a:lnSpc>
                <a:spcPts val="2800"/>
              </a:lnSpc>
              <a:buFont typeface="Arial"/>
              <a:buChar char="•"/>
            </a:pPr>
            <a:r>
              <a:rPr lang="en-US" sz="2000">
                <a:solidFill>
                  <a:srgbClr val="F5F5F5"/>
                </a:solidFill>
                <a:latin typeface="Aileron"/>
                <a:ea typeface="Aileron"/>
                <a:cs typeface="Aileron"/>
                <a:sym typeface="Aileron"/>
              </a:rPr>
              <a:t>Usage: Large-scale transaction processing, financial applications, and data analytics</a:t>
            </a:r>
          </a:p>
          <a:p>
            <a:pPr algn="just">
              <a:lnSpc>
                <a:spcPts val="28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741667" y="1194562"/>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35960" y="-3779318"/>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686471" y="1259639"/>
            <a:ext cx="7767722" cy="7767722"/>
          </a:xfrm>
          <a:custGeom>
            <a:avLst/>
            <a:gdLst/>
            <a:ahLst/>
            <a:cxnLst/>
            <a:rect r="r" b="b" t="t" l="l"/>
            <a:pathLst>
              <a:path h="7767722" w="7767722">
                <a:moveTo>
                  <a:pt x="0" y="0"/>
                </a:moveTo>
                <a:lnTo>
                  <a:pt x="7767723" y="0"/>
                </a:lnTo>
                <a:lnTo>
                  <a:pt x="7767723" y="7767722"/>
                </a:lnTo>
                <a:lnTo>
                  <a:pt x="0" y="7767722"/>
                </a:lnTo>
                <a:lnTo>
                  <a:pt x="0" y="0"/>
                </a:lnTo>
                <a:close/>
              </a:path>
            </a:pathLst>
          </a:custGeom>
          <a:blipFill>
            <a:blip r:embed="rId6"/>
            <a:stretch>
              <a:fillRect l="0" t="0" r="0" b="0"/>
            </a:stretch>
          </a:blipFill>
        </p:spPr>
      </p:sp>
      <p:sp>
        <p:nvSpPr>
          <p:cNvPr name="TextBox 8" id="8"/>
          <p:cNvSpPr txBox="true"/>
          <p:nvPr/>
        </p:nvSpPr>
        <p:spPr>
          <a:xfrm rot="0">
            <a:off x="1741667" y="1636630"/>
            <a:ext cx="5059550" cy="1950085"/>
          </a:xfrm>
          <a:prstGeom prst="rect">
            <a:avLst/>
          </a:prstGeom>
        </p:spPr>
        <p:txBody>
          <a:bodyPr anchor="t" rtlCol="false" tIns="0" lIns="0" bIns="0" rIns="0">
            <a:spAutoFit/>
          </a:bodyPr>
          <a:lstStyle/>
          <a:p>
            <a:pPr algn="l">
              <a:lnSpc>
                <a:spcPts val="7670"/>
              </a:lnSpc>
            </a:pPr>
            <a:r>
              <a:rPr lang="en-US" sz="6500" b="true">
                <a:solidFill>
                  <a:srgbClr val="FE6544"/>
                </a:solidFill>
                <a:latin typeface="Garet Bold"/>
                <a:ea typeface="Garet Bold"/>
                <a:cs typeface="Garet Bold"/>
                <a:sym typeface="Garet Bold"/>
              </a:rPr>
              <a:t>Mini Computers</a:t>
            </a:r>
          </a:p>
        </p:txBody>
      </p:sp>
      <p:sp>
        <p:nvSpPr>
          <p:cNvPr name="TextBox 9" id="9"/>
          <p:cNvSpPr txBox="true"/>
          <p:nvPr/>
        </p:nvSpPr>
        <p:spPr>
          <a:xfrm rot="0">
            <a:off x="1741667" y="3539090"/>
            <a:ext cx="5743137" cy="5635625"/>
          </a:xfrm>
          <a:prstGeom prst="rect">
            <a:avLst/>
          </a:prstGeom>
        </p:spPr>
        <p:txBody>
          <a:bodyPr anchor="t" rtlCol="false" tIns="0" lIns="0" bIns="0" rIns="0">
            <a:spAutoFit/>
          </a:bodyPr>
          <a:lstStyle/>
          <a:p>
            <a:pPr algn="just">
              <a:lnSpc>
                <a:spcPts val="2800"/>
              </a:lnSpc>
            </a:pPr>
            <a:r>
              <a:rPr lang="en-US" sz="2000">
                <a:solidFill>
                  <a:srgbClr val="F5F5F5"/>
                </a:solidFill>
                <a:latin typeface="Aileron"/>
                <a:ea typeface="Aileron"/>
                <a:cs typeface="Aileron"/>
                <a:sym typeface="Aileron"/>
              </a:rPr>
              <a:t>Mini computers, also known as mid-size computers, are smaller than mainframes but still powerful enough to perform various tasks for business and personal use. They are designed for individual users or small groups, offering a balance between performance and size. These computers are ideal for everyday tasks, such as office work, web browsing, and media streaming.</a:t>
            </a:r>
          </a:p>
          <a:p>
            <a:pPr algn="just">
              <a:lnSpc>
                <a:spcPts val="2800"/>
              </a:lnSpc>
            </a:pPr>
          </a:p>
          <a:p>
            <a:pPr algn="just" marL="431802" indent="-215901" lvl="1">
              <a:lnSpc>
                <a:spcPts val="2800"/>
              </a:lnSpc>
              <a:buFont typeface="Arial"/>
              <a:buChar char="•"/>
            </a:pPr>
            <a:r>
              <a:rPr lang="en-US" sz="2000">
                <a:solidFill>
                  <a:srgbClr val="F5F5F5"/>
                </a:solidFill>
                <a:latin typeface="Aileron"/>
                <a:ea typeface="Aileron"/>
                <a:cs typeface="Aileron"/>
                <a:sym typeface="Aileron"/>
              </a:rPr>
              <a:t>Example: ASUS ChromeBox 4</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Dimensions: 4.4 x 4.4 x 1.9 inches</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CPU: Intel Core i7-10510U, up to 4.7 GHz</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Memory: Up to 16 GB RAM</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Usage: Cloud computing, office work, media streaming, and light gaming.</a:t>
            </a:r>
          </a:p>
          <a:p>
            <a:pPr algn="just">
              <a:lnSpc>
                <a:spcPts val="28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741667" y="1194562"/>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35960" y="-3779318"/>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796422" y="1259639"/>
            <a:ext cx="7767722" cy="7767722"/>
          </a:xfrm>
          <a:custGeom>
            <a:avLst/>
            <a:gdLst/>
            <a:ahLst/>
            <a:cxnLst/>
            <a:rect r="r" b="b" t="t" l="l"/>
            <a:pathLst>
              <a:path h="7767722" w="7767722">
                <a:moveTo>
                  <a:pt x="0" y="0"/>
                </a:moveTo>
                <a:lnTo>
                  <a:pt x="7767723" y="0"/>
                </a:lnTo>
                <a:lnTo>
                  <a:pt x="7767723" y="7767722"/>
                </a:lnTo>
                <a:lnTo>
                  <a:pt x="0" y="7767722"/>
                </a:lnTo>
                <a:lnTo>
                  <a:pt x="0" y="0"/>
                </a:lnTo>
                <a:close/>
              </a:path>
            </a:pathLst>
          </a:custGeom>
          <a:blipFill>
            <a:blip r:embed="rId6"/>
            <a:stretch>
              <a:fillRect l="0" t="0" r="0" b="0"/>
            </a:stretch>
          </a:blipFill>
        </p:spPr>
      </p:sp>
      <p:sp>
        <p:nvSpPr>
          <p:cNvPr name="TextBox 8" id="8"/>
          <p:cNvSpPr txBox="true"/>
          <p:nvPr/>
        </p:nvSpPr>
        <p:spPr>
          <a:xfrm rot="0">
            <a:off x="1741667" y="1636630"/>
            <a:ext cx="5059550" cy="978535"/>
          </a:xfrm>
          <a:prstGeom prst="rect">
            <a:avLst/>
          </a:prstGeom>
        </p:spPr>
        <p:txBody>
          <a:bodyPr anchor="t" rtlCol="false" tIns="0" lIns="0" bIns="0" rIns="0">
            <a:spAutoFit/>
          </a:bodyPr>
          <a:lstStyle/>
          <a:p>
            <a:pPr algn="l">
              <a:lnSpc>
                <a:spcPts val="7670"/>
              </a:lnSpc>
            </a:pPr>
            <a:r>
              <a:rPr lang="en-US" sz="6500" b="true">
                <a:solidFill>
                  <a:srgbClr val="FE6544"/>
                </a:solidFill>
                <a:latin typeface="Garet Bold"/>
                <a:ea typeface="Garet Bold"/>
                <a:cs typeface="Garet Bold"/>
                <a:sym typeface="Garet Bold"/>
              </a:rPr>
              <a:t>Servers</a:t>
            </a:r>
          </a:p>
        </p:txBody>
      </p:sp>
      <p:sp>
        <p:nvSpPr>
          <p:cNvPr name="TextBox 9" id="9"/>
          <p:cNvSpPr txBox="true"/>
          <p:nvPr/>
        </p:nvSpPr>
        <p:spPr>
          <a:xfrm rot="0">
            <a:off x="1741667" y="2826286"/>
            <a:ext cx="5743137" cy="5988050"/>
          </a:xfrm>
          <a:prstGeom prst="rect">
            <a:avLst/>
          </a:prstGeom>
        </p:spPr>
        <p:txBody>
          <a:bodyPr anchor="t" rtlCol="false" tIns="0" lIns="0" bIns="0" rIns="0">
            <a:spAutoFit/>
          </a:bodyPr>
          <a:lstStyle/>
          <a:p>
            <a:pPr algn="just">
              <a:lnSpc>
                <a:spcPts val="2800"/>
              </a:lnSpc>
            </a:pPr>
            <a:r>
              <a:rPr lang="en-US" sz="2000">
                <a:solidFill>
                  <a:srgbClr val="F5F5F5"/>
                </a:solidFill>
                <a:latin typeface="Aileron"/>
                <a:ea typeface="Aileron"/>
                <a:cs typeface="Aileron"/>
                <a:sym typeface="Aileron"/>
              </a:rPr>
              <a:t>Servers are specialized computers that manage network resources and provide services to other computers on a network. They are designed to handle multiple requests concurrently, making them essential for web hosting, enterprise applications, and data storage. Servers often operate in data centers and can support many users accessing data and applications simultaneously.</a:t>
            </a:r>
          </a:p>
          <a:p>
            <a:pPr algn="just">
              <a:lnSpc>
                <a:spcPts val="2800"/>
              </a:lnSpc>
            </a:pPr>
          </a:p>
          <a:p>
            <a:pPr algn="just" marL="431802" indent="-215901" lvl="1">
              <a:lnSpc>
                <a:spcPts val="2800"/>
              </a:lnSpc>
              <a:buFont typeface="Arial"/>
              <a:buChar char="•"/>
            </a:pPr>
            <a:r>
              <a:rPr lang="en-US" sz="2000">
                <a:solidFill>
                  <a:srgbClr val="F5F5F5"/>
                </a:solidFill>
                <a:latin typeface="Aileron"/>
                <a:ea typeface="Aileron"/>
                <a:cs typeface="Aileron"/>
                <a:sym typeface="Aileron"/>
              </a:rPr>
              <a:t>Example: HPE ProLiant DL380 Gen10 Plus</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Build: Rack-mounted (2U size)</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CPU: Intel Xeon Scalable, up to 3.6 GHz</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Memory: Up to 3 TB RAM</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Usage: Virtualization, cloud applications, and enterprise applications.</a:t>
            </a:r>
          </a:p>
          <a:p>
            <a:pPr algn="just">
              <a:lnSpc>
                <a:spcPts val="28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741667" y="1194562"/>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35960" y="-3779318"/>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123142" y="1249210"/>
            <a:ext cx="7788580" cy="7788580"/>
          </a:xfrm>
          <a:custGeom>
            <a:avLst/>
            <a:gdLst/>
            <a:ahLst/>
            <a:cxnLst/>
            <a:rect r="r" b="b" t="t" l="l"/>
            <a:pathLst>
              <a:path h="7788580" w="7788580">
                <a:moveTo>
                  <a:pt x="0" y="0"/>
                </a:moveTo>
                <a:lnTo>
                  <a:pt x="7788580" y="0"/>
                </a:lnTo>
                <a:lnTo>
                  <a:pt x="7788580" y="7788580"/>
                </a:lnTo>
                <a:lnTo>
                  <a:pt x="0" y="7788580"/>
                </a:lnTo>
                <a:lnTo>
                  <a:pt x="0" y="0"/>
                </a:lnTo>
                <a:close/>
              </a:path>
            </a:pathLst>
          </a:custGeom>
          <a:blipFill>
            <a:blip r:embed="rId6"/>
            <a:stretch>
              <a:fillRect l="0" t="0" r="0" b="0"/>
            </a:stretch>
          </a:blipFill>
        </p:spPr>
      </p:sp>
      <p:sp>
        <p:nvSpPr>
          <p:cNvPr name="TextBox 8" id="8"/>
          <p:cNvSpPr txBox="true"/>
          <p:nvPr/>
        </p:nvSpPr>
        <p:spPr>
          <a:xfrm rot="0">
            <a:off x="1741667" y="1636630"/>
            <a:ext cx="5915571" cy="978535"/>
          </a:xfrm>
          <a:prstGeom prst="rect">
            <a:avLst/>
          </a:prstGeom>
        </p:spPr>
        <p:txBody>
          <a:bodyPr anchor="t" rtlCol="false" tIns="0" lIns="0" bIns="0" rIns="0">
            <a:spAutoFit/>
          </a:bodyPr>
          <a:lstStyle/>
          <a:p>
            <a:pPr algn="l">
              <a:lnSpc>
                <a:spcPts val="7670"/>
              </a:lnSpc>
            </a:pPr>
            <a:r>
              <a:rPr lang="en-US" sz="6500" b="true">
                <a:solidFill>
                  <a:srgbClr val="FE6544"/>
                </a:solidFill>
                <a:latin typeface="Garet Bold"/>
                <a:ea typeface="Garet Bold"/>
                <a:cs typeface="Garet Bold"/>
                <a:sym typeface="Garet Bold"/>
              </a:rPr>
              <a:t>Workstations</a:t>
            </a:r>
          </a:p>
        </p:txBody>
      </p:sp>
      <p:sp>
        <p:nvSpPr>
          <p:cNvPr name="TextBox 9" id="9"/>
          <p:cNvSpPr txBox="true"/>
          <p:nvPr/>
        </p:nvSpPr>
        <p:spPr>
          <a:xfrm rot="0">
            <a:off x="1741667" y="2826286"/>
            <a:ext cx="5743137" cy="6340475"/>
          </a:xfrm>
          <a:prstGeom prst="rect">
            <a:avLst/>
          </a:prstGeom>
        </p:spPr>
        <p:txBody>
          <a:bodyPr anchor="t" rtlCol="false" tIns="0" lIns="0" bIns="0" rIns="0">
            <a:spAutoFit/>
          </a:bodyPr>
          <a:lstStyle/>
          <a:p>
            <a:pPr algn="just">
              <a:lnSpc>
                <a:spcPts val="2800"/>
              </a:lnSpc>
            </a:pPr>
            <a:r>
              <a:rPr lang="en-US" sz="2000">
                <a:solidFill>
                  <a:srgbClr val="F5F5F5"/>
                </a:solidFill>
                <a:latin typeface="Aileron"/>
                <a:ea typeface="Aileron"/>
                <a:cs typeface="Aileron"/>
                <a:sym typeface="Aileron"/>
              </a:rPr>
              <a:t>Workstations are high-performance computers tailored for technical or engineering applications. They are equipped with powerful processors, substantial memory, and advanced graphics capabilities, making them suitable for tasks like graphic design, video editing, and 3D modeling. Workstations provide enhanced performance for professionals who require intensive computing power for their projects.</a:t>
            </a:r>
          </a:p>
          <a:p>
            <a:pPr algn="just">
              <a:lnSpc>
                <a:spcPts val="2800"/>
              </a:lnSpc>
            </a:pPr>
          </a:p>
          <a:p>
            <a:pPr algn="just" marL="431802" indent="-215901" lvl="1">
              <a:lnSpc>
                <a:spcPts val="2800"/>
              </a:lnSpc>
              <a:buFont typeface="Arial"/>
              <a:buChar char="•"/>
            </a:pPr>
            <a:r>
              <a:rPr lang="en-US" sz="2000">
                <a:solidFill>
                  <a:srgbClr val="F5F5F5"/>
                </a:solidFill>
                <a:latin typeface="Aileron"/>
                <a:ea typeface="Aileron"/>
                <a:cs typeface="Aileron"/>
                <a:sym typeface="Aileron"/>
              </a:rPr>
              <a:t>Example: Dell Precision 5550</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Build: 15.6 inches (thin and light design)</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CPU: Intel Core i9-11900H, up to 5.0 GHz</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Memory: Up to 64 GB RAM</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Usage: Graphic design, 3D rendering, software development, and engineering applications.</a:t>
            </a:r>
          </a:p>
          <a:p>
            <a:pPr algn="just">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741667" y="1194562"/>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35960" y="-3779318"/>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603250" y="2862265"/>
            <a:ext cx="7960894" cy="4478003"/>
          </a:xfrm>
          <a:custGeom>
            <a:avLst/>
            <a:gdLst/>
            <a:ahLst/>
            <a:cxnLst/>
            <a:rect r="r" b="b" t="t" l="l"/>
            <a:pathLst>
              <a:path h="4478003" w="7960894">
                <a:moveTo>
                  <a:pt x="0" y="0"/>
                </a:moveTo>
                <a:lnTo>
                  <a:pt x="7960895" y="0"/>
                </a:lnTo>
                <a:lnTo>
                  <a:pt x="7960895" y="4478003"/>
                </a:lnTo>
                <a:lnTo>
                  <a:pt x="0" y="4478003"/>
                </a:lnTo>
                <a:lnTo>
                  <a:pt x="0" y="0"/>
                </a:lnTo>
                <a:close/>
              </a:path>
            </a:pathLst>
          </a:custGeom>
          <a:blipFill>
            <a:blip r:embed="rId6"/>
            <a:stretch>
              <a:fillRect l="0" t="-15723" r="0" b="-17609"/>
            </a:stretch>
          </a:blipFill>
        </p:spPr>
      </p:sp>
      <p:sp>
        <p:nvSpPr>
          <p:cNvPr name="TextBox 8" id="8"/>
          <p:cNvSpPr txBox="true"/>
          <p:nvPr/>
        </p:nvSpPr>
        <p:spPr>
          <a:xfrm rot="0">
            <a:off x="1741667" y="1636630"/>
            <a:ext cx="5059550" cy="1950085"/>
          </a:xfrm>
          <a:prstGeom prst="rect">
            <a:avLst/>
          </a:prstGeom>
        </p:spPr>
        <p:txBody>
          <a:bodyPr anchor="t" rtlCol="false" tIns="0" lIns="0" bIns="0" rIns="0">
            <a:spAutoFit/>
          </a:bodyPr>
          <a:lstStyle/>
          <a:p>
            <a:pPr algn="l">
              <a:lnSpc>
                <a:spcPts val="7670"/>
              </a:lnSpc>
            </a:pPr>
            <a:r>
              <a:rPr lang="en-US" sz="6500" b="true">
                <a:solidFill>
                  <a:srgbClr val="FE6544"/>
                </a:solidFill>
                <a:latin typeface="Garet Bold"/>
                <a:ea typeface="Garet Bold"/>
                <a:cs typeface="Garet Bold"/>
                <a:sym typeface="Garet Bold"/>
              </a:rPr>
              <a:t>Micro Computers</a:t>
            </a:r>
          </a:p>
        </p:txBody>
      </p:sp>
      <p:sp>
        <p:nvSpPr>
          <p:cNvPr name="TextBox 9" id="9"/>
          <p:cNvSpPr txBox="true"/>
          <p:nvPr/>
        </p:nvSpPr>
        <p:spPr>
          <a:xfrm rot="0">
            <a:off x="1741667" y="3539090"/>
            <a:ext cx="5743137" cy="6340475"/>
          </a:xfrm>
          <a:prstGeom prst="rect">
            <a:avLst/>
          </a:prstGeom>
        </p:spPr>
        <p:txBody>
          <a:bodyPr anchor="t" rtlCol="false" tIns="0" lIns="0" bIns="0" rIns="0">
            <a:spAutoFit/>
          </a:bodyPr>
          <a:lstStyle/>
          <a:p>
            <a:pPr algn="just">
              <a:lnSpc>
                <a:spcPts val="2800"/>
              </a:lnSpc>
            </a:pPr>
            <a:r>
              <a:rPr lang="en-US" sz="2000">
                <a:solidFill>
                  <a:srgbClr val="F5F5F5"/>
                </a:solidFill>
                <a:latin typeface="Aileron"/>
                <a:ea typeface="Aileron"/>
                <a:cs typeface="Aileron"/>
                <a:sym typeface="Aileron"/>
              </a:rPr>
              <a:t>Microcomputers, commonly referred to as personal computers (PCs), are the most widely used type of computer. They are designed for individual users and are suitable for a variety of tasks, including word processing, web browsing, multimedia consumption, and gaming. Microcomputers come in various forms, including desktops, laptops, and tablets, making them versatile for both personal and professional use.</a:t>
            </a:r>
          </a:p>
          <a:p>
            <a:pPr algn="just">
              <a:lnSpc>
                <a:spcPts val="2800"/>
              </a:lnSpc>
            </a:pPr>
          </a:p>
          <a:p>
            <a:pPr algn="just" marL="431802" indent="-215901" lvl="1">
              <a:lnSpc>
                <a:spcPts val="2800"/>
              </a:lnSpc>
              <a:buFont typeface="Arial"/>
              <a:buChar char="•"/>
            </a:pPr>
            <a:r>
              <a:rPr lang="en-US" sz="2000">
                <a:solidFill>
                  <a:srgbClr val="F5F5F5"/>
                </a:solidFill>
                <a:latin typeface="Aileron"/>
                <a:ea typeface="Aileron"/>
                <a:cs typeface="Aileron"/>
                <a:sym typeface="Aileron"/>
              </a:rPr>
              <a:t>Example: Lenovo Yoga 7i</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Build: 14 inches (convertible laptop)</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CPU: Intel Core i5-1135G7, up to 4.2 GHz</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Memory: Up to 16 GB RAM</a:t>
            </a:r>
          </a:p>
          <a:p>
            <a:pPr algn="just" marL="863604" indent="-287868" lvl="2">
              <a:lnSpc>
                <a:spcPts val="2800"/>
              </a:lnSpc>
              <a:buFont typeface="Arial"/>
              <a:buChar char="⚬"/>
            </a:pPr>
            <a:r>
              <a:rPr lang="en-US" sz="2000">
                <a:solidFill>
                  <a:srgbClr val="F5F5F5"/>
                </a:solidFill>
                <a:latin typeface="Aileron"/>
                <a:ea typeface="Aileron"/>
                <a:cs typeface="Aileron"/>
                <a:sym typeface="Aileron"/>
              </a:rPr>
              <a:t>Usage: General computing tasks, web browsing, multimedia, and lightweight gaming.</a:t>
            </a:r>
          </a:p>
          <a:p>
            <a:pPr algn="just">
              <a:lnSpc>
                <a:spcPts val="28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12163"/>
        </a:solidFill>
      </p:bgPr>
    </p:bg>
    <p:spTree>
      <p:nvGrpSpPr>
        <p:cNvPr id="1" name=""/>
        <p:cNvGrpSpPr/>
        <p:nvPr/>
      </p:nvGrpSpPr>
      <p:grpSpPr>
        <a:xfrm>
          <a:off x="0" y="0"/>
          <a:ext cx="0" cy="0"/>
          <a:chOff x="0" y="0"/>
          <a:chExt cx="0" cy="0"/>
        </a:xfrm>
      </p:grpSpPr>
      <p:sp>
        <p:nvSpPr>
          <p:cNvPr name="Freeform 2" id="2"/>
          <p:cNvSpPr/>
          <p:nvPr/>
        </p:nvSpPr>
        <p:spPr>
          <a:xfrm flipH="false" flipV="false" rot="0">
            <a:off x="1741667" y="1194562"/>
            <a:ext cx="314088" cy="351114"/>
          </a:xfrm>
          <a:custGeom>
            <a:avLst/>
            <a:gdLst/>
            <a:ahLst/>
            <a:cxnLst/>
            <a:rect r="r" b="b" t="t" l="l"/>
            <a:pathLst>
              <a:path h="351114" w="314088">
                <a:moveTo>
                  <a:pt x="0" y="0"/>
                </a:moveTo>
                <a:lnTo>
                  <a:pt x="314088" y="0"/>
                </a:lnTo>
                <a:lnTo>
                  <a:pt x="314088" y="351114"/>
                </a:lnTo>
                <a:lnTo>
                  <a:pt x="0" y="351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35960" y="-3779318"/>
            <a:ext cx="13306457" cy="13306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2C6C"/>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6564145" y="1028700"/>
            <a:ext cx="695155" cy="775528"/>
          </a:xfrm>
          <a:custGeom>
            <a:avLst/>
            <a:gdLst/>
            <a:ahLst/>
            <a:cxnLst/>
            <a:rect r="r" b="b" t="t" l="l"/>
            <a:pathLst>
              <a:path h="775528" w="695155">
                <a:moveTo>
                  <a:pt x="0" y="0"/>
                </a:moveTo>
                <a:lnTo>
                  <a:pt x="695155" y="0"/>
                </a:lnTo>
                <a:lnTo>
                  <a:pt x="695155" y="775528"/>
                </a:lnTo>
                <a:lnTo>
                  <a:pt x="0" y="77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21053" y="710057"/>
            <a:ext cx="5413765" cy="978535"/>
          </a:xfrm>
          <a:prstGeom prst="rect">
            <a:avLst/>
          </a:prstGeom>
        </p:spPr>
        <p:txBody>
          <a:bodyPr anchor="t" rtlCol="false" tIns="0" lIns="0" bIns="0" rIns="0">
            <a:spAutoFit/>
          </a:bodyPr>
          <a:lstStyle/>
          <a:p>
            <a:pPr algn="l">
              <a:lnSpc>
                <a:spcPts val="7670"/>
              </a:lnSpc>
            </a:pPr>
            <a:r>
              <a:rPr lang="en-US" sz="6500" b="true">
                <a:solidFill>
                  <a:srgbClr val="FE6544"/>
                </a:solidFill>
                <a:latin typeface="Garet Bold"/>
                <a:ea typeface="Garet Bold"/>
                <a:cs typeface="Garet Bold"/>
                <a:sym typeface="Garet Bold"/>
              </a:rPr>
              <a:t>Comparison</a:t>
            </a:r>
          </a:p>
        </p:txBody>
      </p:sp>
      <p:sp>
        <p:nvSpPr>
          <p:cNvPr name="TextBox 8" id="8"/>
          <p:cNvSpPr txBox="true"/>
          <p:nvPr/>
        </p:nvSpPr>
        <p:spPr>
          <a:xfrm rot="0">
            <a:off x="2283678" y="1756603"/>
            <a:ext cx="4219864" cy="3050510"/>
          </a:xfrm>
          <a:prstGeom prst="rect">
            <a:avLst/>
          </a:prstGeom>
        </p:spPr>
        <p:txBody>
          <a:bodyPr anchor="t" rtlCol="false" tIns="0" lIns="0" bIns="0" rIns="0">
            <a:spAutoFit/>
          </a:bodyPr>
          <a:lstStyle/>
          <a:p>
            <a:pPr algn="just">
              <a:lnSpc>
                <a:spcPts val="3479"/>
              </a:lnSpc>
              <a:spcBef>
                <a:spcPct val="0"/>
              </a:spcBef>
            </a:pPr>
            <a:r>
              <a:rPr lang="en-US" sz="2485">
                <a:solidFill>
                  <a:srgbClr val="F5F5F5"/>
                </a:solidFill>
                <a:latin typeface="Aileron"/>
                <a:ea typeface="Aileron"/>
                <a:cs typeface="Aileron"/>
                <a:sym typeface="Aileron"/>
              </a:rPr>
              <a:t>A. Mini Computer</a:t>
            </a:r>
          </a:p>
          <a:p>
            <a:pPr algn="just">
              <a:lnSpc>
                <a:spcPts val="3479"/>
              </a:lnSpc>
              <a:spcBef>
                <a:spcPct val="0"/>
              </a:spcBef>
            </a:pPr>
            <a:r>
              <a:rPr lang="en-US" sz="2485">
                <a:solidFill>
                  <a:srgbClr val="F5F5F5"/>
                </a:solidFill>
                <a:latin typeface="Aileron"/>
                <a:ea typeface="Aileron"/>
                <a:cs typeface="Aileron"/>
                <a:sym typeface="Aileron"/>
              </a:rPr>
              <a:t>Processing Speed: Moderate</a:t>
            </a:r>
          </a:p>
          <a:p>
            <a:pPr algn="just">
              <a:lnSpc>
                <a:spcPts val="3479"/>
              </a:lnSpc>
              <a:spcBef>
                <a:spcPct val="0"/>
              </a:spcBef>
            </a:pPr>
            <a:r>
              <a:rPr lang="en-US" sz="2485">
                <a:solidFill>
                  <a:srgbClr val="F5F5F5"/>
                </a:solidFill>
                <a:latin typeface="Aileron"/>
                <a:ea typeface="Aileron"/>
                <a:cs typeface="Aileron"/>
                <a:sym typeface="Aileron"/>
              </a:rPr>
              <a:t>Memory Capacity: Moderate</a:t>
            </a:r>
          </a:p>
          <a:p>
            <a:pPr algn="just">
              <a:lnSpc>
                <a:spcPts val="3479"/>
              </a:lnSpc>
              <a:spcBef>
                <a:spcPct val="0"/>
              </a:spcBef>
            </a:pPr>
            <a:r>
              <a:rPr lang="en-US" sz="2485">
                <a:solidFill>
                  <a:srgbClr val="F5F5F5"/>
                </a:solidFill>
                <a:latin typeface="Aileron"/>
                <a:ea typeface="Aileron"/>
                <a:cs typeface="Aileron"/>
                <a:sym typeface="Aileron"/>
              </a:rPr>
              <a:t>Power Consumption: Low</a:t>
            </a:r>
          </a:p>
          <a:p>
            <a:pPr algn="just">
              <a:lnSpc>
                <a:spcPts val="3479"/>
              </a:lnSpc>
              <a:spcBef>
                <a:spcPct val="0"/>
              </a:spcBef>
            </a:pPr>
            <a:r>
              <a:rPr lang="en-US" sz="2485">
                <a:solidFill>
                  <a:srgbClr val="F5F5F5"/>
                </a:solidFill>
                <a:latin typeface="Aileron"/>
                <a:ea typeface="Aileron"/>
                <a:cs typeface="Aileron"/>
                <a:sym typeface="Aileron"/>
              </a:rPr>
              <a:t>Minimum: Low-end tasks</a:t>
            </a:r>
          </a:p>
          <a:p>
            <a:pPr algn="just">
              <a:lnSpc>
                <a:spcPts val="3479"/>
              </a:lnSpc>
              <a:spcBef>
                <a:spcPct val="0"/>
              </a:spcBef>
            </a:pPr>
            <a:r>
              <a:rPr lang="en-US" sz="2485">
                <a:solidFill>
                  <a:srgbClr val="F5F5F5"/>
                </a:solidFill>
                <a:latin typeface="Aileron"/>
                <a:ea typeface="Aileron"/>
                <a:cs typeface="Aileron"/>
                <a:sym typeface="Aileron"/>
              </a:rPr>
              <a:t>Usage: Office applications, multimedia, casual gaming</a:t>
            </a:r>
          </a:p>
        </p:txBody>
      </p:sp>
      <p:sp>
        <p:nvSpPr>
          <p:cNvPr name="TextBox 9" id="9"/>
          <p:cNvSpPr txBox="true"/>
          <p:nvPr/>
        </p:nvSpPr>
        <p:spPr>
          <a:xfrm rot="0">
            <a:off x="10016952" y="1756603"/>
            <a:ext cx="5705635" cy="3050510"/>
          </a:xfrm>
          <a:prstGeom prst="rect">
            <a:avLst/>
          </a:prstGeom>
        </p:spPr>
        <p:txBody>
          <a:bodyPr anchor="t" rtlCol="false" tIns="0" lIns="0" bIns="0" rIns="0">
            <a:spAutoFit/>
          </a:bodyPr>
          <a:lstStyle/>
          <a:p>
            <a:pPr algn="just">
              <a:lnSpc>
                <a:spcPts val="3479"/>
              </a:lnSpc>
              <a:spcBef>
                <a:spcPct val="0"/>
              </a:spcBef>
            </a:pPr>
            <a:r>
              <a:rPr lang="en-US" sz="2485">
                <a:solidFill>
                  <a:srgbClr val="F5F5F5"/>
                </a:solidFill>
                <a:latin typeface="Aileron"/>
                <a:ea typeface="Aileron"/>
                <a:cs typeface="Aileron"/>
                <a:sym typeface="Aileron"/>
              </a:rPr>
              <a:t>B</a:t>
            </a:r>
            <a:r>
              <a:rPr lang="en-US" sz="2485">
                <a:solidFill>
                  <a:srgbClr val="F5F5F5"/>
                </a:solidFill>
                <a:latin typeface="Aileron"/>
                <a:ea typeface="Aileron"/>
                <a:cs typeface="Aileron"/>
                <a:sym typeface="Aileron"/>
              </a:rPr>
              <a:t>. Micro Computer</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Processing Speed: Low to Moderate</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Memory Capacity: Low to Moderate</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Power Consumption: Very low</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Minimum: Basic tasks (like web browsing and email)</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Usage: Everyday tasks, home use</a:t>
            </a:r>
          </a:p>
        </p:txBody>
      </p:sp>
      <p:sp>
        <p:nvSpPr>
          <p:cNvPr name="TextBox 10" id="10"/>
          <p:cNvSpPr txBox="true"/>
          <p:nvPr/>
        </p:nvSpPr>
        <p:spPr>
          <a:xfrm rot="0">
            <a:off x="2088500" y="5966955"/>
            <a:ext cx="6728368" cy="3050510"/>
          </a:xfrm>
          <a:prstGeom prst="rect">
            <a:avLst/>
          </a:prstGeom>
        </p:spPr>
        <p:txBody>
          <a:bodyPr anchor="t" rtlCol="false" tIns="0" lIns="0" bIns="0" rIns="0">
            <a:spAutoFit/>
          </a:bodyPr>
          <a:lstStyle/>
          <a:p>
            <a:pPr algn="just">
              <a:lnSpc>
                <a:spcPts val="3479"/>
              </a:lnSpc>
              <a:spcBef>
                <a:spcPct val="0"/>
              </a:spcBef>
            </a:pPr>
            <a:r>
              <a:rPr lang="en-US" sz="2485">
                <a:solidFill>
                  <a:srgbClr val="F5F5F5"/>
                </a:solidFill>
                <a:latin typeface="Aileron"/>
                <a:ea typeface="Aileron"/>
                <a:cs typeface="Aileron"/>
                <a:sym typeface="Aileron"/>
              </a:rPr>
              <a:t>C</a:t>
            </a:r>
            <a:r>
              <a:rPr lang="en-US" sz="2485">
                <a:solidFill>
                  <a:srgbClr val="F5F5F5"/>
                </a:solidFill>
                <a:latin typeface="Aileron"/>
                <a:ea typeface="Aileron"/>
                <a:cs typeface="Aileron"/>
                <a:sym typeface="Aileron"/>
              </a:rPr>
              <a:t>. Workstation</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Processing Speed: High</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Memory Capacity: High</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Power Consumption: Moderate to High</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Minimum: Entry-level professional projects</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Usage: Professional software applications</a:t>
            </a:r>
          </a:p>
          <a:p>
            <a:pPr algn="just">
              <a:lnSpc>
                <a:spcPts val="3479"/>
              </a:lnSpc>
              <a:spcBef>
                <a:spcPct val="0"/>
              </a:spcBef>
            </a:pPr>
          </a:p>
        </p:txBody>
      </p:sp>
      <p:sp>
        <p:nvSpPr>
          <p:cNvPr name="TextBox 11" id="11"/>
          <p:cNvSpPr txBox="true"/>
          <p:nvPr/>
        </p:nvSpPr>
        <p:spPr>
          <a:xfrm rot="0">
            <a:off x="10016952" y="5966955"/>
            <a:ext cx="6182549" cy="3488512"/>
          </a:xfrm>
          <a:prstGeom prst="rect">
            <a:avLst/>
          </a:prstGeom>
        </p:spPr>
        <p:txBody>
          <a:bodyPr anchor="t" rtlCol="false" tIns="0" lIns="0" bIns="0" rIns="0">
            <a:spAutoFit/>
          </a:bodyPr>
          <a:lstStyle/>
          <a:p>
            <a:pPr algn="just">
              <a:lnSpc>
                <a:spcPts val="3479"/>
              </a:lnSpc>
              <a:spcBef>
                <a:spcPct val="0"/>
              </a:spcBef>
            </a:pPr>
            <a:r>
              <a:rPr lang="en-US" sz="2485">
                <a:solidFill>
                  <a:srgbClr val="F5F5F5"/>
                </a:solidFill>
                <a:latin typeface="Aileron"/>
                <a:ea typeface="Aileron"/>
                <a:cs typeface="Aileron"/>
                <a:sym typeface="Aileron"/>
              </a:rPr>
              <a:t>D</a:t>
            </a:r>
            <a:r>
              <a:rPr lang="en-US" sz="2485">
                <a:solidFill>
                  <a:srgbClr val="F5F5F5"/>
                </a:solidFill>
                <a:latin typeface="Aileron"/>
                <a:ea typeface="Aileron"/>
                <a:cs typeface="Aileron"/>
                <a:sym typeface="Aileron"/>
              </a:rPr>
              <a:t>. Server</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Processing Speed: Very High</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Memory Capacity: Very High</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Power Consumption: High</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Minimum: Small-scale server duties</a:t>
            </a:r>
          </a:p>
          <a:p>
            <a:pPr algn="just" marL="536655" indent="-268327" lvl="1">
              <a:lnSpc>
                <a:spcPts val="3479"/>
              </a:lnSpc>
              <a:spcBef>
                <a:spcPct val="0"/>
              </a:spcBef>
              <a:buFont typeface="Arial"/>
              <a:buChar char="•"/>
            </a:pPr>
            <a:r>
              <a:rPr lang="en-US" sz="2485">
                <a:solidFill>
                  <a:srgbClr val="F5F5F5"/>
                </a:solidFill>
                <a:latin typeface="Aileron"/>
                <a:ea typeface="Aileron"/>
                <a:cs typeface="Aileron"/>
                <a:sym typeface="Aileron"/>
              </a:rPr>
              <a:t>Usage: Enterprise-level tasks, data centers, web hosting.</a:t>
            </a:r>
          </a:p>
          <a:p>
            <a:pPr algn="just">
              <a:lnSpc>
                <a:spcPts val="347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DAGXHmpw55M</dc:identifier>
  <dcterms:modified xsi:type="dcterms:W3CDTF">2011-08-01T06:04:30Z</dcterms:modified>
  <cp:revision>1</cp:revision>
  <dc:title>Blue and Orange Clean Illustration Computer Presentation</dc:title>
</cp:coreProperties>
</file>